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8379-8E24-4C5B-982D-BB7617FFE160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D3C9-57F8-4918-AD63-CF2A53AC5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QUYNH%20DUYEN\softwares\Nhac\If%20You%20Are%20Happy%20-%20Twins.mp3" TargetMode="External"/><Relationship Id="rId6" Type="http://schemas.openxmlformats.org/officeDocument/2006/relationships/image" Target="../media/image3.jpg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iin.vn/chuyen-muc/song/teen-oi-sap-den-ngay-cua-me-roi.html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cayphale.com/2013/05/ban-se-lam-gi-vao-ngay-cua-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atang24h.vn/cong-thong-tin-qua-tang/tin-tuc/Mua-qua-gi-cho-ngay-cua-me-" TargetMode="External"/><Relationship Id="rId11" Type="http://schemas.openxmlformats.org/officeDocument/2006/relationships/image" Target="../media/image23.gif"/><Relationship Id="rId5" Type="http://schemas.openxmlformats.org/officeDocument/2006/relationships/image" Target="../media/image20.jpeg"/><Relationship Id="rId10" Type="http://schemas.openxmlformats.org/officeDocument/2006/relationships/hyperlink" Target="http://coolfreeimages.net/mothers_day.php" TargetMode="External"/><Relationship Id="rId4" Type="http://schemas.openxmlformats.org/officeDocument/2006/relationships/hyperlink" Target="http://vietbao.vn/vi/The-gioi-giai-tri/Hoa-cho-ngay-cua-Me/50825807/404/" TargetMode="Externa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QUYNH%20DUYEN\softwares\Nhac\If%20You%20Are%20Happy%20-%20Twins.mp3" TargetMode="External"/><Relationship Id="rId1" Type="http://schemas.openxmlformats.org/officeDocument/2006/relationships/audio" Target="file:///C:\Users\Duyen\Documents\DVDVideoSoft\audio.wma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aoduc.net.vn/Ban-doc/Bo-suu-tap-nhung-loi-chuc-tet-hay-va-doc-dao-nhat-P4/99774.gd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moj.gov.vn/ct/tintuc/Pages/hoat-dong-cua-cac-don-vi-thuoc-bo.aspx?ItemID=5485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50825" y="44450"/>
            <a:ext cx="792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Gothic" pitchFamily="34" charset="0"/>
              </a:rPr>
              <a:t>Welcome </a:t>
            </a:r>
            <a:r>
              <a:rPr lang="en-US" sz="4000" b="1" dirty="0" smtClean="0">
                <a:solidFill>
                  <a:srgbClr val="FF0000"/>
                </a:solidFill>
                <a:latin typeface=".VnGothic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Gothic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Gothic" pitchFamily="34" charset="0"/>
              </a:rPr>
              <a:t>to our class</a:t>
            </a:r>
            <a:endParaRPr lang="en-US" sz="4000" b="1" dirty="0">
              <a:solidFill>
                <a:srgbClr val="FF0000"/>
              </a:solidFill>
              <a:latin typeface=".Vn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3" y="0"/>
            <a:ext cx="9144001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00113" y="3357563"/>
            <a:ext cx="1008062" cy="1008062"/>
            <a:chOff x="624" y="1632"/>
            <a:chExt cx="525" cy="480"/>
          </a:xfrm>
        </p:grpSpPr>
        <p:sp>
          <p:nvSpPr>
            <p:cNvPr id="2107" name="Freeform 3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3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3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3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2103" name="Freeform 30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31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32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33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1042988" y="5949950"/>
            <a:ext cx="433387" cy="450850"/>
            <a:chOff x="2400" y="1968"/>
            <a:chExt cx="525" cy="480"/>
          </a:xfrm>
        </p:grpSpPr>
        <p:sp>
          <p:nvSpPr>
            <p:cNvPr id="2099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7524750" y="1484313"/>
            <a:ext cx="457200" cy="533400"/>
            <a:chOff x="2400" y="1968"/>
            <a:chExt cx="525" cy="480"/>
          </a:xfrm>
        </p:grpSpPr>
        <p:sp>
          <p:nvSpPr>
            <p:cNvPr id="2095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/>
          <p:cNvGrpSpPr>
            <a:grpSpLocks/>
          </p:cNvGrpSpPr>
          <p:nvPr/>
        </p:nvGrpSpPr>
        <p:grpSpPr bwMode="auto">
          <a:xfrm>
            <a:off x="395288" y="620713"/>
            <a:ext cx="241300" cy="287337"/>
            <a:chOff x="2400" y="1968"/>
            <a:chExt cx="525" cy="480"/>
          </a:xfrm>
        </p:grpSpPr>
        <p:sp>
          <p:nvSpPr>
            <p:cNvPr id="2091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8291513" y="3284538"/>
            <a:ext cx="457200" cy="533400"/>
            <a:chOff x="2400" y="1968"/>
            <a:chExt cx="525" cy="480"/>
          </a:xfrm>
        </p:grpSpPr>
        <p:sp>
          <p:nvSpPr>
            <p:cNvPr id="2087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203575" y="5589588"/>
            <a:ext cx="647700" cy="647700"/>
            <a:chOff x="624" y="1632"/>
            <a:chExt cx="525" cy="480"/>
          </a:xfrm>
        </p:grpSpPr>
        <p:sp>
          <p:nvSpPr>
            <p:cNvPr id="2083" name="Freeform 3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476375" y="1844675"/>
            <a:ext cx="431800" cy="576263"/>
            <a:chOff x="624" y="1632"/>
            <a:chExt cx="525" cy="480"/>
          </a:xfrm>
        </p:grpSpPr>
        <p:sp>
          <p:nvSpPr>
            <p:cNvPr id="2079" name="Freeform 3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331913" y="981075"/>
            <a:ext cx="503237" cy="576263"/>
            <a:chOff x="2304" y="1632"/>
            <a:chExt cx="525" cy="480"/>
          </a:xfrm>
        </p:grpSpPr>
        <p:sp>
          <p:nvSpPr>
            <p:cNvPr id="2075" name="Freeform 30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31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32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3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" name="TextBox 53"/>
          <p:cNvSpPr txBox="1">
            <a:spLocks noChangeArrowheads="1"/>
          </p:cNvSpPr>
          <p:nvPr/>
        </p:nvSpPr>
        <p:spPr bwMode="auto">
          <a:xfrm>
            <a:off x="403225" y="5889625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5" descr="0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9213" y="5892800"/>
            <a:ext cx="1054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0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68469" y="3969"/>
            <a:ext cx="7540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69"/>
          <p:cNvGrpSpPr>
            <a:grpSpLocks/>
          </p:cNvGrpSpPr>
          <p:nvPr/>
        </p:nvGrpSpPr>
        <p:grpSpPr bwMode="auto">
          <a:xfrm>
            <a:off x="7885113" y="5922963"/>
            <a:ext cx="790575" cy="935037"/>
            <a:chOff x="2400" y="1968"/>
            <a:chExt cx="525" cy="480"/>
          </a:xfrm>
        </p:grpSpPr>
        <p:sp>
          <p:nvSpPr>
            <p:cNvPr id="2071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179388" y="2060575"/>
            <a:ext cx="647700" cy="792163"/>
            <a:chOff x="2400" y="1968"/>
            <a:chExt cx="525" cy="480"/>
          </a:xfrm>
        </p:grpSpPr>
        <p:sp>
          <p:nvSpPr>
            <p:cNvPr id="2067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" name="If You Are Happy - Twi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07288" y="6292850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hlinkClick r:id="" action="ppaction://noaction" highlightClick="1">
              <a:snd r:embed="rId5" name="S01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14" y="1069916"/>
            <a:ext cx="7623743" cy="46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487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4925" y="0"/>
            <a:ext cx="9109075" cy="6831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032250" y="2349500"/>
            <a:ext cx="1476375" cy="819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letter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2627313" y="1989138"/>
            <a:ext cx="1511300" cy="560387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1118771">
            <a:off x="2735263" y="1768475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Heading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5507038" y="1989138"/>
            <a:ext cx="1585912" cy="6032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-1098740">
            <a:off x="5622925" y="1838325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Opening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5364163" y="3041650"/>
            <a:ext cx="1728787" cy="103505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1719533">
            <a:off x="5689600" y="3125788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2490788" y="3059113"/>
            <a:ext cx="1728787" cy="1004887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-1962773">
            <a:off x="2519363" y="3208338"/>
            <a:ext cx="143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Closing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252538" y="1025525"/>
            <a:ext cx="1441450" cy="9906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 rot="2148227">
            <a:off x="1512888" y="1179513"/>
            <a:ext cx="1439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Writer’s address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1223963" y="1989138"/>
            <a:ext cx="1403350" cy="747712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 rot="-1523827">
            <a:off x="1225550" y="1914525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092950" y="1700213"/>
            <a:ext cx="1439863" cy="461962"/>
          </a:xfrm>
          <a:prstGeom prst="rect">
            <a:avLst/>
          </a:prstGeom>
          <a:solidFill>
            <a:srgbClr val="0033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Dear...,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88125" y="3884613"/>
            <a:ext cx="2482850" cy="1200150"/>
          </a:xfrm>
          <a:prstGeom prst="rect">
            <a:avLst/>
          </a:prstGeom>
          <a:solidFill>
            <a:srgbClr val="00A4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 for…....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(Some more information)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63600" y="3978275"/>
            <a:ext cx="1655763" cy="1570038"/>
          </a:xfrm>
          <a:prstGeom prst="rect">
            <a:avLst/>
          </a:prstGeom>
          <a:solidFill>
            <a:srgbClr val="CC0066"/>
          </a:solidFill>
          <a:ln w="19050">
            <a:solidFill>
              <a:srgbClr val="FEB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Regards,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friend,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Love,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0" y="115888"/>
            <a:ext cx="1763713" cy="1201737"/>
          </a:xfrm>
          <a:prstGeom prst="rect">
            <a:avLst/>
          </a:prstGeom>
          <a:solidFill>
            <a:srgbClr val="9900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Tran Hung Dao St.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4925" y="2751138"/>
            <a:ext cx="2052638" cy="461962"/>
          </a:xfrm>
          <a:prstGeom prst="rect">
            <a:avLst/>
          </a:prstGeom>
          <a:solidFill>
            <a:srgbClr val="9900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Feb. 10, 20.…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18" grpId="1"/>
      <p:bldP spid="19" grpId="0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5795962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12 Tran Hung Dao St.</a:t>
            </a:r>
          </a:p>
          <a:p>
            <a:pPr algn="just"/>
            <a:r>
              <a:rPr lang="en-US" sz="2000" b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Ha Noi</a:t>
            </a:r>
          </a:p>
          <a:p>
            <a:pPr algn="just"/>
            <a:r>
              <a:rPr lang="en-US" sz="2000" b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February 10,200....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Dear Tim,</a:t>
            </a:r>
          </a:p>
          <a:p>
            <a:pPr algn="just"/>
            <a:endParaRPr lang="en-US" sz="2000" b="1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Thanks for your letter. I’m pleased to hear you had an enjoyable Christmas  vacation.</a:t>
            </a:r>
          </a:p>
          <a:p>
            <a:pPr algn="just"/>
            <a:r>
              <a:rPr lang="en-US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 received our first semester report a  few days ago. I got good grades for Science, English and History, but my math result was poor. My Math teacher asked me to spend more time on it. I must study harder next semester.</a:t>
            </a:r>
          </a:p>
          <a:p>
            <a:pPr algn="just"/>
            <a:r>
              <a:rPr lang="en-US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It is almost Tet. That’s the Lunar new year Festival inViet Nam. I think I told you about it in my last letter. We’re going to Hue tonight to celebrate the festival with my grandmother. I’ll send you a postcard from there.</a:t>
            </a:r>
          </a:p>
          <a:p>
            <a:pPr algn="just"/>
            <a:r>
              <a:rPr lang="en-US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Write soon and tell me all your news.</a:t>
            </a:r>
          </a:p>
          <a:p>
            <a:pPr algn="just"/>
            <a:endParaRPr lang="en-US" sz="2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Regards.</a:t>
            </a:r>
          </a:p>
          <a:p>
            <a:pPr algn="just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Hoa.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74676" y="1395226"/>
            <a:ext cx="2555875" cy="440055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Body of the letter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Heading – writer’s address and the date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Closing – Your friend / Regards / Love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Opening – Dear ..,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2850" y="1773238"/>
            <a:ext cx="647700" cy="3600450"/>
            <a:chOff x="1746" y="1525"/>
            <a:chExt cx="408" cy="2268"/>
          </a:xfrm>
        </p:grpSpPr>
        <p:sp>
          <p:nvSpPr>
            <p:cNvPr id="7190" name="Line 7"/>
            <p:cNvSpPr>
              <a:spLocks noChangeShapeType="1"/>
            </p:cNvSpPr>
            <p:nvPr/>
          </p:nvSpPr>
          <p:spPr bwMode="auto">
            <a:xfrm>
              <a:off x="1746" y="1525"/>
              <a:ext cx="363" cy="1315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AutoShape 8"/>
            <p:cNvSpPr>
              <a:spLocks/>
            </p:cNvSpPr>
            <p:nvPr/>
          </p:nvSpPr>
          <p:spPr bwMode="auto">
            <a:xfrm>
              <a:off x="2109" y="1570"/>
              <a:ext cx="45" cy="2223"/>
            </a:xfrm>
            <a:prstGeom prst="leftBrace">
              <a:avLst>
                <a:gd name="adj1" fmla="val 411667"/>
                <a:gd name="adj2" fmla="val 50000"/>
              </a:avLst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39975" y="333375"/>
            <a:ext cx="792163" cy="2376488"/>
            <a:chOff x="1564" y="437"/>
            <a:chExt cx="500" cy="1496"/>
          </a:xfrm>
        </p:grpSpPr>
        <p:sp>
          <p:nvSpPr>
            <p:cNvPr id="7188" name="Line 10"/>
            <p:cNvSpPr>
              <a:spLocks noChangeShapeType="1"/>
            </p:cNvSpPr>
            <p:nvPr/>
          </p:nvSpPr>
          <p:spPr bwMode="auto">
            <a:xfrm flipV="1">
              <a:off x="1564" y="618"/>
              <a:ext cx="454" cy="131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AutoShape 11"/>
            <p:cNvSpPr>
              <a:spLocks/>
            </p:cNvSpPr>
            <p:nvPr/>
          </p:nvSpPr>
          <p:spPr bwMode="auto">
            <a:xfrm>
              <a:off x="2018" y="437"/>
              <a:ext cx="46" cy="363"/>
            </a:xfrm>
            <a:prstGeom prst="leftBrace">
              <a:avLst>
                <a:gd name="adj1" fmla="val 65761"/>
                <a:gd name="adj2" fmla="val 50000"/>
              </a:avLst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65363" y="4725988"/>
            <a:ext cx="866775" cy="1798637"/>
            <a:chOff x="1608" y="3379"/>
            <a:chExt cx="546" cy="905"/>
          </a:xfrm>
        </p:grpSpPr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1608" y="3379"/>
              <a:ext cx="500" cy="74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AutoShape 14"/>
            <p:cNvSpPr>
              <a:spLocks/>
            </p:cNvSpPr>
            <p:nvPr/>
          </p:nvSpPr>
          <p:spPr bwMode="auto">
            <a:xfrm>
              <a:off x="2109" y="4029"/>
              <a:ext cx="45" cy="255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66950" y="1052513"/>
            <a:ext cx="863600" cy="4608512"/>
            <a:chOff x="1609" y="1231"/>
            <a:chExt cx="544" cy="2903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1609" y="1367"/>
              <a:ext cx="499" cy="27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AutoShape 17"/>
            <p:cNvSpPr>
              <a:spLocks/>
            </p:cNvSpPr>
            <p:nvPr/>
          </p:nvSpPr>
          <p:spPr bwMode="auto">
            <a:xfrm>
              <a:off x="2108" y="1231"/>
              <a:ext cx="45" cy="255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0825" y="260350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Informal letter</a:t>
            </a:r>
          </a:p>
        </p:txBody>
      </p:sp>
      <p:sp>
        <p:nvSpPr>
          <p:cNvPr id="20" name="Pentagon 19"/>
          <p:cNvSpPr/>
          <p:nvPr/>
        </p:nvSpPr>
        <p:spPr>
          <a:xfrm>
            <a:off x="250825" y="188913"/>
            <a:ext cx="2736850" cy="719137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2138" y="71438"/>
            <a:ext cx="5832475" cy="66706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1863" y="476250"/>
            <a:ext cx="360362" cy="3603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4716463" y="1125538"/>
            <a:ext cx="360362" cy="3587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4284663" y="6092825"/>
            <a:ext cx="358775" cy="360363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469063" y="3500438"/>
            <a:ext cx="360362" cy="36036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323850" y="1304925"/>
            <a:ext cx="8424863" cy="350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  <p:bldP spid="196613" grpId="0" animBg="1" autoUpdateAnimBg="0"/>
      <p:bldP spid="17" grpId="0"/>
      <p:bldP spid="17" grpId="1"/>
      <p:bldP spid="20" grpId="0" animBg="1"/>
      <p:bldP spid="21" grpId="0" animBg="1"/>
      <p:bldP spid="23" grpId="0" animBg="1"/>
      <p:bldP spid="24" grpId="0" animBg="1"/>
      <p:bldP spid="25" grpId="0" animBg="1"/>
      <p:bldP spid="7196" grpId="0" animBg="1"/>
      <p:bldP spid="7196" grpId="1" animBg="1"/>
      <p:bldP spid="719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7950" y="246063"/>
            <a:ext cx="8964613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12 Tran Hung Dao St.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Ha Noi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February 10,200....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Dear Tim,</a:t>
            </a:r>
          </a:p>
          <a:p>
            <a:pPr algn="just"/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Thanks for your letter. I’m pleased to hear you had an enjoyable Christmas  vacation.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We received our first semester report a  few days ago. I got good grades for Science, English and History, but my math result was poor. My Math teacher asked me to spend more time on it. I must study harder next semester.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It is almost Tet. That’s the Lunar new year Festival in Viet Nam. I think I told you about it in my last letter. We’re going to Hue tonight to celebrate the festival with my grandmother. I’ll send you a postcard from there.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Write soon and tell me all your news.</a:t>
            </a:r>
          </a:p>
          <a:p>
            <a:pPr algn="just"/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Regards.</a:t>
            </a:r>
          </a:p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Hoa.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87450" y="806450"/>
            <a:ext cx="65532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Answer the questions  about Hoa’s lette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1. Who did Hoa write the letter to?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2. What is Hoa pleased  to?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3. When did Hoa receive the first semester report?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4. Which subjects was she good at?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5. Which subjects was she bad at 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6. Which festival is she going to celebrate?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7. Where is she going to celebrate it?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8. Who is she going to celebrate with?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084888" y="3762375"/>
            <a:ext cx="3059112" cy="3095625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3000" contrast="3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76250"/>
            <a:ext cx="5708650" cy="4381500"/>
            <a:chOff x="101" y="0"/>
            <a:chExt cx="3596" cy="2760"/>
          </a:xfrm>
        </p:grpSpPr>
        <p:sp>
          <p:nvSpPr>
            <p:cNvPr id="10251" name="Rectangle 5" descr="1"/>
            <p:cNvSpPr>
              <a:spLocks noChangeArrowheads="1"/>
            </p:cNvSpPr>
            <p:nvPr/>
          </p:nvSpPr>
          <p:spPr bwMode="auto">
            <a:xfrm rot="5400000">
              <a:off x="576" y="-372"/>
              <a:ext cx="2750" cy="3493"/>
            </a:xfrm>
            <a:prstGeom prst="rect">
              <a:avLst/>
            </a:prstGeom>
            <a:blipFill dpi="0" rotWithShape="1">
              <a:blip r:embed="rId3">
                <a:lum bright="-6000" contrast="6000"/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6"/>
            <p:cNvSpPr>
              <a:spLocks noChangeArrowheads="1"/>
            </p:cNvSpPr>
            <p:nvPr/>
          </p:nvSpPr>
          <p:spPr bwMode="auto">
            <a:xfrm>
              <a:off x="101" y="1558"/>
              <a:ext cx="1180" cy="1202"/>
            </a:xfrm>
            <a:prstGeom prst="rect">
              <a:avLst/>
            </a:prstGeom>
            <a:blipFill dpi="0"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5000" contrast="21000"/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0" y="0"/>
            <a:ext cx="6588125" cy="5184775"/>
          </a:xfrm>
          <a:prstGeom prst="cloudCallout">
            <a:avLst>
              <a:gd name="adj1" fmla="val 63134"/>
              <a:gd name="adj2" fmla="val 29546"/>
            </a:avLst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003800" y="601027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Lan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11188" y="51466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Donna – Lan’s penpal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2484438" y="969963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San Francisco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8" y="0"/>
            <a:ext cx="9107487" cy="68310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7921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660033"/>
                </a:solidFill>
                <a:latin typeface="Times New Roman" pitchFamily="18" charset="0"/>
              </a:rPr>
              <a:t>Ex2: Write a letter to Donna, use the word cues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868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Mother’s Day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Second semester report / last month.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Good grades / Geography / Physics / Math.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Teacher / tell /improve English /History.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In a few weeks / Mid-Autumn Festival / moon festival.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Ha Long bay / aunt and uncle / bus / this afternoon.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Send you / postcard.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07488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3.bp.blogspot.com/-12REi4KLybk/UYfgYaxX4iI/AAAAAAAABkk/qzqLUvPTtmQ/s1600/Chuc-mung-ngay-cua-me-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088" y="1484313"/>
            <a:ext cx="65119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s://encrypted-tbn2.gstatic.com/images?q=tbn:ANd9GcQUVkMdYGwlwfIRCwSN2-pg7TsNx7HTEWt_5bFP_olBmQLazkQc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470025"/>
            <a:ext cx="65532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http://www.quatangonline.info/uploads/2011/04/banh-kem-BK01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1412875"/>
            <a:ext cx="65532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ttps://encrypted-tbn2.gstatic.com/images?q=tbn:ANd9GcRyMxcSGWTHgjOmFYRt71J2Lpjib47kXDpnalUMfI3P8873Kmm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3350" y="1412875"/>
            <a:ext cx="66976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27784" y="323364"/>
            <a:ext cx="439248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" pitchFamily="34" charset="0"/>
                <a:cs typeface="Times New Roman" pitchFamily="18" charset="0"/>
              </a:rPr>
              <a:t>MOTHER’S DAY</a:t>
            </a:r>
          </a:p>
        </p:txBody>
      </p:sp>
      <p:pic>
        <p:nvPicPr>
          <p:cNvPr id="28692" name="Picture 20" descr="http://www.coolfreeimages.net/images/mothers_day/mothers_day_01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03350" y="1341438"/>
            <a:ext cx="66976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8"/>
          <p:cNvSpPr txBox="1">
            <a:spLocks noChangeArrowheads="1"/>
          </p:cNvSpPr>
          <p:nvPr/>
        </p:nvSpPr>
        <p:spPr bwMode="auto">
          <a:xfrm>
            <a:off x="4724400" y="762000"/>
            <a:ext cx="4114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2600"/>
          </a:p>
        </p:txBody>
      </p:sp>
      <p:graphicFrame>
        <p:nvGraphicFramePr>
          <p:cNvPr id="10" name="Group 145"/>
          <p:cNvGraphicFramePr>
            <a:graphicFrameLocks/>
          </p:cNvGraphicFramePr>
          <p:nvPr/>
        </p:nvGraphicFramePr>
        <p:xfrm>
          <a:off x="107950" y="260350"/>
          <a:ext cx="8915400" cy="6366384"/>
        </p:xfrm>
        <a:graphic>
          <a:graphicData uri="http://schemas.openxmlformats.org/drawingml/2006/table">
            <a:tbl>
              <a:tblPr/>
              <a:tblGrid>
                <a:gridCol w="2835424"/>
                <a:gridCol w="2708746"/>
                <a:gridCol w="337123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wrote the letter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pleased / glad to hear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received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 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 at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going to celebrate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going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going with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57" name="Text Box 110"/>
          <p:cNvSpPr txBox="1">
            <a:spLocks noChangeArrowheads="1"/>
          </p:cNvSpPr>
          <p:nvPr/>
        </p:nvSpPr>
        <p:spPr bwMode="auto">
          <a:xfrm>
            <a:off x="3059113" y="90805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 </a:t>
            </a:r>
          </a:p>
        </p:txBody>
      </p:sp>
      <p:sp>
        <p:nvSpPr>
          <p:cNvPr id="13358" name="Text Box 111"/>
          <p:cNvSpPr txBox="1">
            <a:spLocks noChangeArrowheads="1"/>
          </p:cNvSpPr>
          <p:nvPr/>
        </p:nvSpPr>
        <p:spPr bwMode="auto">
          <a:xfrm>
            <a:off x="2987675" y="23495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 first semester report</a:t>
            </a:r>
          </a:p>
        </p:txBody>
      </p:sp>
      <p:sp>
        <p:nvSpPr>
          <p:cNvPr id="13359" name="Text Box 113"/>
          <p:cNvSpPr txBox="1">
            <a:spLocks noChangeArrowheads="1"/>
          </p:cNvSpPr>
          <p:nvPr/>
        </p:nvSpPr>
        <p:spPr bwMode="auto">
          <a:xfrm>
            <a:off x="2987675" y="3213100"/>
            <a:ext cx="25923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Science, English,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</p:txBody>
      </p:sp>
      <p:sp>
        <p:nvSpPr>
          <p:cNvPr id="13360" name="Text Box 115"/>
          <p:cNvSpPr txBox="1">
            <a:spLocks noChangeArrowheads="1"/>
          </p:cNvSpPr>
          <p:nvPr/>
        </p:nvSpPr>
        <p:spPr bwMode="auto">
          <a:xfrm>
            <a:off x="3059113" y="422116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Math</a:t>
            </a:r>
          </a:p>
        </p:txBody>
      </p:sp>
      <p:sp>
        <p:nvSpPr>
          <p:cNvPr id="13361" name="Text Box 116"/>
          <p:cNvSpPr txBox="1">
            <a:spLocks noChangeArrowheads="1"/>
          </p:cNvSpPr>
          <p:nvPr/>
        </p:nvSpPr>
        <p:spPr bwMode="auto">
          <a:xfrm>
            <a:off x="2987675" y="4797425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Lunar New Year   Festival</a:t>
            </a:r>
          </a:p>
        </p:txBody>
      </p:sp>
      <p:sp>
        <p:nvSpPr>
          <p:cNvPr id="13362" name="Text Box 117"/>
          <p:cNvSpPr txBox="1">
            <a:spLocks noChangeArrowheads="1"/>
          </p:cNvSpPr>
          <p:nvPr/>
        </p:nvSpPr>
        <p:spPr bwMode="auto">
          <a:xfrm>
            <a:off x="3027363" y="56245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Hue </a:t>
            </a:r>
          </a:p>
        </p:txBody>
      </p:sp>
      <p:sp>
        <p:nvSpPr>
          <p:cNvPr id="13363" name="Text Box 118"/>
          <p:cNvSpPr txBox="1">
            <a:spLocks noChangeArrowheads="1"/>
          </p:cNvSpPr>
          <p:nvPr/>
        </p:nvSpPr>
        <p:spPr bwMode="auto">
          <a:xfrm>
            <a:off x="2987675" y="616585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 grandmother </a:t>
            </a:r>
          </a:p>
        </p:txBody>
      </p:sp>
      <p:sp>
        <p:nvSpPr>
          <p:cNvPr id="18" name="Text Box 121"/>
          <p:cNvSpPr txBox="1">
            <a:spLocks noChangeArrowheads="1"/>
          </p:cNvSpPr>
          <p:nvPr/>
        </p:nvSpPr>
        <p:spPr bwMode="auto">
          <a:xfrm>
            <a:off x="5867400" y="836613"/>
            <a:ext cx="1371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Donna </a:t>
            </a:r>
          </a:p>
        </p:txBody>
      </p:sp>
      <p:sp>
        <p:nvSpPr>
          <p:cNvPr id="19" name="Text Box 122"/>
          <p:cNvSpPr txBox="1">
            <a:spLocks noChangeArrowheads="1"/>
          </p:cNvSpPr>
          <p:nvPr/>
        </p:nvSpPr>
        <p:spPr bwMode="auto">
          <a:xfrm>
            <a:off x="5848350" y="2276475"/>
            <a:ext cx="3295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Her second semester report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5867400" y="3141663"/>
            <a:ext cx="3097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Geography, Physics, Math</a:t>
            </a:r>
          </a:p>
        </p:txBody>
      </p:sp>
      <p:sp>
        <p:nvSpPr>
          <p:cNvPr id="21" name="Text Box 124"/>
          <p:cNvSpPr txBox="1">
            <a:spLocks noChangeArrowheads="1"/>
          </p:cNvSpPr>
          <p:nvPr/>
        </p:nvSpPr>
        <p:spPr bwMode="auto">
          <a:xfrm>
            <a:off x="5867400" y="4076700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English, History</a:t>
            </a:r>
          </a:p>
        </p:txBody>
      </p:sp>
      <p:sp>
        <p:nvSpPr>
          <p:cNvPr id="22" name="Text Box 125"/>
          <p:cNvSpPr txBox="1">
            <a:spLocks noChangeArrowheads="1"/>
          </p:cNvSpPr>
          <p:nvPr/>
        </p:nvSpPr>
        <p:spPr bwMode="auto">
          <a:xfrm>
            <a:off x="5867400" y="4797425"/>
            <a:ext cx="3457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Mid-Autumn Festival</a:t>
            </a:r>
          </a:p>
        </p:txBody>
      </p:sp>
      <p:sp>
        <p:nvSpPr>
          <p:cNvPr id="23" name="Text Box 126"/>
          <p:cNvSpPr txBox="1">
            <a:spLocks noChangeArrowheads="1"/>
          </p:cNvSpPr>
          <p:nvPr/>
        </p:nvSpPr>
        <p:spPr bwMode="auto">
          <a:xfrm>
            <a:off x="5867400" y="558958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Ha Long Bay</a:t>
            </a:r>
          </a:p>
        </p:txBody>
      </p:sp>
      <p:sp>
        <p:nvSpPr>
          <p:cNvPr id="24" name="Text Box 127"/>
          <p:cNvSpPr txBox="1">
            <a:spLocks noChangeArrowheads="1"/>
          </p:cNvSpPr>
          <p:nvPr/>
        </p:nvSpPr>
        <p:spPr bwMode="auto">
          <a:xfrm>
            <a:off x="5867400" y="6165850"/>
            <a:ext cx="290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Her aunt and uncle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95288" y="280988"/>
            <a:ext cx="2362200" cy="411162"/>
          </a:xfrm>
          <a:prstGeom prst="rect">
            <a:avLst/>
          </a:prstGeom>
          <a:solidFill>
            <a:srgbClr val="99FFCC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Cues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7675" y="1484313"/>
            <a:ext cx="25908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Tim had an enjoyable Christmas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67400" y="1484313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Donna had a happy Mother’s Day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09075" cy="68310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350"/>
            <a:ext cx="8893175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660033"/>
                </a:solidFill>
                <a:latin typeface="Times New Roman" pitchFamily="18" charset="0"/>
                <a:ea typeface="+mj-ea"/>
                <a:cs typeface="+mj-cs"/>
              </a:rPr>
              <a:t>Ex2: Write a letter to Donna, use the word cues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250825" y="1341438"/>
            <a:ext cx="8686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Mother’s Day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Second semester report / last month.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Good grades / Geography / Physics / Math.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Teacher / tell /improve English /History.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In a few weeks / Mid-Autumn Festival / moon festival.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Ha Long bay / aunt and uncle / bus / this afternoon.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latin typeface="Times New Roman" pitchFamily="18" charset="0"/>
              </a:rPr>
              <a:t>Send you / postcard.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07488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Green marble"/>
          <p:cNvSpPr>
            <a:spLocks noChangeArrowheads="1"/>
          </p:cNvSpPr>
          <p:nvPr/>
        </p:nvSpPr>
        <p:spPr bwMode="auto">
          <a:xfrm>
            <a:off x="0" y="6019800"/>
            <a:ext cx="8839200" cy="838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276725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267200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 descr="Horizontal brick"/>
          <p:cNvSpPr>
            <a:spLocks noChangeArrowheads="1"/>
          </p:cNvSpPr>
          <p:nvPr/>
        </p:nvSpPr>
        <p:spPr bwMode="auto">
          <a:xfrm>
            <a:off x="923925" y="54340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3667125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 descr="Horizontal brick"/>
          <p:cNvSpPr>
            <a:spLocks noChangeArrowheads="1"/>
          </p:cNvSpPr>
          <p:nvPr/>
        </p:nvSpPr>
        <p:spPr bwMode="auto">
          <a:xfrm>
            <a:off x="1609725" y="54340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76" name="Rectangle 8" descr="Horizontal brick"/>
          <p:cNvSpPr>
            <a:spLocks noChangeArrowheads="1"/>
          </p:cNvSpPr>
          <p:nvPr/>
        </p:nvSpPr>
        <p:spPr bwMode="auto">
          <a:xfrm>
            <a:off x="1609725" y="48244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777" name="Rectangle 9" descr="Horizontal brick"/>
          <p:cNvSpPr>
            <a:spLocks noChangeArrowheads="1"/>
          </p:cNvSpPr>
          <p:nvPr/>
        </p:nvSpPr>
        <p:spPr bwMode="auto">
          <a:xfrm>
            <a:off x="2295525" y="54340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78" name="Rectangle 10" descr="Horizontal brick"/>
          <p:cNvSpPr>
            <a:spLocks noChangeArrowheads="1"/>
          </p:cNvSpPr>
          <p:nvPr/>
        </p:nvSpPr>
        <p:spPr bwMode="auto">
          <a:xfrm>
            <a:off x="2295525" y="48244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79" name="Rectangle 11" descr="Horizontal brick"/>
          <p:cNvSpPr>
            <a:spLocks noChangeArrowheads="1"/>
          </p:cNvSpPr>
          <p:nvPr/>
        </p:nvSpPr>
        <p:spPr bwMode="auto">
          <a:xfrm>
            <a:off x="2295525" y="4214813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780" name="Rectangle 12" descr="Horizontal brick"/>
          <p:cNvSpPr>
            <a:spLocks noChangeArrowheads="1"/>
          </p:cNvSpPr>
          <p:nvPr/>
        </p:nvSpPr>
        <p:spPr bwMode="auto">
          <a:xfrm>
            <a:off x="2981325" y="54102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1" name="Rectangle 13" descr="Horizontal brick"/>
          <p:cNvSpPr>
            <a:spLocks noChangeArrowheads="1"/>
          </p:cNvSpPr>
          <p:nvPr/>
        </p:nvSpPr>
        <p:spPr bwMode="auto">
          <a:xfrm>
            <a:off x="2967038" y="48006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657600" y="5410200"/>
            <a:ext cx="685800" cy="609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3" name="Rectangle 15" descr="Horizontal brick"/>
          <p:cNvSpPr>
            <a:spLocks noChangeArrowheads="1"/>
          </p:cNvSpPr>
          <p:nvPr/>
        </p:nvSpPr>
        <p:spPr bwMode="auto">
          <a:xfrm>
            <a:off x="2967038" y="41910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4" name="Rectangle 16" descr="Horizontal brick"/>
          <p:cNvSpPr>
            <a:spLocks noChangeArrowheads="1"/>
          </p:cNvSpPr>
          <p:nvPr/>
        </p:nvSpPr>
        <p:spPr bwMode="auto">
          <a:xfrm>
            <a:off x="2971800" y="35814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785" name="Rectangle 17" descr="Horizontal brick"/>
          <p:cNvSpPr>
            <a:spLocks noChangeArrowheads="1"/>
          </p:cNvSpPr>
          <p:nvPr/>
        </p:nvSpPr>
        <p:spPr bwMode="auto">
          <a:xfrm>
            <a:off x="3638550" y="48006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6" name="Rectangle 18" descr="Horizontal brick"/>
          <p:cNvSpPr>
            <a:spLocks noChangeArrowheads="1"/>
          </p:cNvSpPr>
          <p:nvPr/>
        </p:nvSpPr>
        <p:spPr bwMode="auto">
          <a:xfrm>
            <a:off x="3638550" y="41910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7" name="Rectangle 19" descr="Horizontal brick"/>
          <p:cNvSpPr>
            <a:spLocks noChangeArrowheads="1"/>
          </p:cNvSpPr>
          <p:nvPr/>
        </p:nvSpPr>
        <p:spPr bwMode="auto">
          <a:xfrm>
            <a:off x="3638550" y="35814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788" name="Rectangle 20" descr="Horizontal brick"/>
          <p:cNvSpPr>
            <a:spLocks noChangeArrowheads="1"/>
          </p:cNvSpPr>
          <p:nvPr/>
        </p:nvSpPr>
        <p:spPr bwMode="auto">
          <a:xfrm>
            <a:off x="3633788" y="2971800"/>
            <a:ext cx="685800" cy="609600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3000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2462213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3043238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28800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24384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L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31242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E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38100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T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44958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T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1816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E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8674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R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24384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31242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38100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4958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1816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867400" y="228600"/>
            <a:ext cx="6858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2805" name="Rectangle 37" descr="Horizontal brick"/>
          <p:cNvSpPr>
            <a:spLocks noChangeArrowheads="1"/>
          </p:cNvSpPr>
          <p:nvPr/>
        </p:nvSpPr>
        <p:spPr bwMode="auto">
          <a:xfrm>
            <a:off x="7391400" y="5410200"/>
            <a:ext cx="676275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806" name="Rectangle 38" descr="Horizontal brick"/>
          <p:cNvSpPr>
            <a:spLocks noChangeArrowheads="1"/>
          </p:cNvSpPr>
          <p:nvPr/>
        </p:nvSpPr>
        <p:spPr bwMode="auto">
          <a:xfrm>
            <a:off x="6705600" y="5410200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07" name="Rectangle 39" descr="Horizontal brick"/>
          <p:cNvSpPr>
            <a:spLocks noChangeArrowheads="1"/>
          </p:cNvSpPr>
          <p:nvPr/>
        </p:nvSpPr>
        <p:spPr bwMode="auto">
          <a:xfrm>
            <a:off x="6705600" y="4800600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808" name="Rectangle 40" descr="Horizontal brick"/>
          <p:cNvSpPr>
            <a:spLocks noChangeArrowheads="1"/>
          </p:cNvSpPr>
          <p:nvPr/>
        </p:nvSpPr>
        <p:spPr bwMode="auto">
          <a:xfrm>
            <a:off x="6019800" y="5410200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09" name="Rectangle 41" descr="Horizontal brick"/>
          <p:cNvSpPr>
            <a:spLocks noChangeArrowheads="1"/>
          </p:cNvSpPr>
          <p:nvPr/>
        </p:nvSpPr>
        <p:spPr bwMode="auto">
          <a:xfrm>
            <a:off x="6019800" y="4800600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10" name="Rectangle 42" descr="Horizontal brick"/>
          <p:cNvSpPr>
            <a:spLocks noChangeArrowheads="1"/>
          </p:cNvSpPr>
          <p:nvPr/>
        </p:nvSpPr>
        <p:spPr bwMode="auto">
          <a:xfrm>
            <a:off x="5348288" y="5419725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11" name="Rectangle 43" descr="Horizontal brick"/>
          <p:cNvSpPr>
            <a:spLocks noChangeArrowheads="1"/>
          </p:cNvSpPr>
          <p:nvPr/>
        </p:nvSpPr>
        <p:spPr bwMode="auto">
          <a:xfrm>
            <a:off x="5334000" y="4810125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4662488" y="5410200"/>
            <a:ext cx="685800" cy="6096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13" name="Rectangle 45" descr="Horizontal brick"/>
          <p:cNvSpPr>
            <a:spLocks noChangeArrowheads="1"/>
          </p:cNvSpPr>
          <p:nvPr/>
        </p:nvSpPr>
        <p:spPr bwMode="auto">
          <a:xfrm>
            <a:off x="4652963" y="4814888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671888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5" name="Rectangle 47" descr="Horizontal brick"/>
          <p:cNvSpPr>
            <a:spLocks noChangeArrowheads="1"/>
          </p:cNvSpPr>
          <p:nvPr/>
        </p:nvSpPr>
        <p:spPr bwMode="auto">
          <a:xfrm>
            <a:off x="6015038" y="4191000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062288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2438400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8" name="Rectangle 50" descr="Horizontal brick"/>
          <p:cNvSpPr>
            <a:spLocks noChangeArrowheads="1"/>
          </p:cNvSpPr>
          <p:nvPr/>
        </p:nvSpPr>
        <p:spPr bwMode="auto">
          <a:xfrm>
            <a:off x="5334000" y="4200525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19" name="Rectangle 51" descr="Horizontal brick"/>
          <p:cNvSpPr>
            <a:spLocks noChangeArrowheads="1"/>
          </p:cNvSpPr>
          <p:nvPr/>
        </p:nvSpPr>
        <p:spPr bwMode="auto">
          <a:xfrm>
            <a:off x="4648200" y="4205288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sp>
        <p:nvSpPr>
          <p:cNvPr id="32820" name="Rectangle 52" descr="Horizontal brick"/>
          <p:cNvSpPr>
            <a:spLocks noChangeArrowheads="1"/>
          </p:cNvSpPr>
          <p:nvPr/>
        </p:nvSpPr>
        <p:spPr bwMode="auto">
          <a:xfrm>
            <a:off x="5334000" y="3595688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32821" name="Rectangle 53" descr="Horizontal brick"/>
          <p:cNvSpPr>
            <a:spLocks noChangeArrowheads="1"/>
          </p:cNvSpPr>
          <p:nvPr/>
        </p:nvSpPr>
        <p:spPr bwMode="auto">
          <a:xfrm>
            <a:off x="4648200" y="3595688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b="1">
              <a:cs typeface="Arial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1828800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23" name="Rectangle 55" descr="Horizontal brick"/>
          <p:cNvSpPr>
            <a:spLocks noChangeArrowheads="1"/>
          </p:cNvSpPr>
          <p:nvPr/>
        </p:nvSpPr>
        <p:spPr bwMode="auto">
          <a:xfrm>
            <a:off x="4648200" y="2986088"/>
            <a:ext cx="685800" cy="609600"/>
          </a:xfrm>
          <a:prstGeom prst="rect">
            <a:avLst/>
          </a:prstGeom>
          <a:pattFill prst="horzBrick">
            <a:fgClr>
              <a:srgbClr val="0000FF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71575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2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2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2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2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2"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  <p:bldP spid="32796" grpId="0" animBg="1"/>
      <p:bldP spid="32797" grpId="0" animBg="1"/>
      <p:bldP spid="32798" grpId="0" animBg="1"/>
      <p:bldP spid="32799" grpId="0" animBg="1"/>
      <p:bldP spid="32799" grpId="1" animBg="1"/>
      <p:bldP spid="32800" grpId="0" animBg="1"/>
      <p:bldP spid="32800" grpId="1" animBg="1"/>
      <p:bldP spid="32801" grpId="0" animBg="1"/>
      <p:bldP spid="32801" grpId="1" animBg="1"/>
      <p:bldP spid="32802" grpId="0" animBg="1"/>
      <p:bldP spid="32802" grpId="1" animBg="1"/>
      <p:bldP spid="32803" grpId="0" animBg="1"/>
      <p:bldP spid="32803" grpId="1" animBg="1"/>
      <p:bldP spid="32804" grpId="0" animBg="1"/>
      <p:bldP spid="3280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47625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132138" y="-26988"/>
            <a:ext cx="303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u="sng">
                <a:latin typeface="Times New Roman" pitchFamily="18" charset="0"/>
                <a:cs typeface="Times New Roman" pitchFamily="18" charset="0"/>
              </a:rPr>
              <a:t>Suggested answer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34925" y="606425"/>
            <a:ext cx="903605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Ninh Xuan Commune, Ninh Hoa Town,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Khanh Hoa Province, Viet Nam.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October 1</a:t>
            </a:r>
            <a:r>
              <a:rPr lang="en-US" sz="2300" b="1" i="1" baseline="30000">
                <a:latin typeface="Times New Roman" pitchFamily="18" charset="0"/>
                <a:cs typeface="Times New Roman" pitchFamily="18" charset="0"/>
              </a:rPr>
              <a:t> st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, 2013</a:t>
            </a:r>
          </a:p>
          <a:p>
            <a:pPr algn="just"/>
            <a:endParaRPr lang="en-US" sz="2300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Dear Donna, 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Thanks for your letter. I’ m glad to hear you had a happy Mother’ s Day .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I received my second semester report last month . I got good grades for Geography, Physics and Math but my English and History results were poor. My teacher told me to improve English and History . I think I will have to study harder next school year .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In a few weeks, I’m going to celebrate the Mid-Autumn Festival. That is an Autumn moon festival in Vietnam. This afternoon I’m going to Ha Long Bay with my aunt and uncle by bus   . I’ll send you a postcard from there. 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Write soon and tell me all your news. </a:t>
            </a:r>
          </a:p>
          <a:p>
            <a:pPr algn="just">
              <a:lnSpc>
                <a:spcPct val="140000"/>
              </a:lnSpc>
            </a:pP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Love, </a:t>
            </a:r>
          </a:p>
          <a:p>
            <a:pPr algn="just"/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25" y="4508500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50" y="3141663"/>
            <a:ext cx="37433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9338" y="3068638"/>
            <a:ext cx="266541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3500438"/>
            <a:ext cx="273685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4075" y="4149725"/>
            <a:ext cx="5903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………………………………………………………………………………………………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25" y="4868863"/>
            <a:ext cx="54006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feelings and regards to honor our teachers.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3800" y="4508500"/>
            <a:ext cx="3995738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this day we all give the best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6738" y="2781300"/>
            <a:ext cx="4319587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…………………………….…………………………..…..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0725" y="3789363"/>
            <a:ext cx="3922713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…………………………………………………………..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268538" y="258763"/>
            <a:ext cx="44640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Consolidation</a:t>
            </a: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4140200" y="3557588"/>
            <a:ext cx="1368425" cy="719137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A4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A letter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 flipV="1">
            <a:off x="2816225" y="3152775"/>
            <a:ext cx="1511300" cy="504825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 rot="1118771">
            <a:off x="2916238" y="290830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  <a:latin typeface="Comic Sans MS" pitchFamily="66" charset="0"/>
              </a:rPr>
              <a:t>Heading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 rot="1118771">
            <a:off x="3924300" y="316071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5365750" y="3195638"/>
            <a:ext cx="165735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 rot="-1098740">
            <a:off x="5730875" y="297815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Comic Sans MS" pitchFamily="66" charset="0"/>
              </a:rPr>
              <a:t>Opening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 rot="-1109787">
            <a:off x="5441950" y="31956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5321300" y="4149725"/>
            <a:ext cx="2232025" cy="1223963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 rot="1444270">
            <a:off x="5797550" y="434975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A400"/>
                </a:solidFill>
                <a:latin typeface="Comic Sans MS" pitchFamily="66" charset="0"/>
              </a:rPr>
              <a:t>Body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 rot="1278548">
            <a:off x="5508625" y="402431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2598738" y="4167188"/>
            <a:ext cx="1728787" cy="1004887"/>
          </a:xfrm>
          <a:prstGeom prst="line">
            <a:avLst/>
          </a:prstGeom>
          <a:noFill/>
          <a:ln w="38100">
            <a:solidFill>
              <a:srgbClr val="FEB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 rot="-1962773">
            <a:off x="2627313" y="434816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EB500"/>
                </a:solidFill>
                <a:latin typeface="Comic Sans MS" pitchFamily="66" charset="0"/>
              </a:rPr>
              <a:t>Closing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 rot="-1109787">
            <a:off x="3706813" y="39878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1360488" y="2133600"/>
            <a:ext cx="1441450" cy="9906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 rot="2148227">
            <a:off x="1620838" y="2405063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  <a:latin typeface="Comic Sans MS" pitchFamily="66" charset="0"/>
              </a:rPr>
              <a:t>Writer’s address</a:t>
            </a: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V="1">
            <a:off x="1331913" y="3124200"/>
            <a:ext cx="1512887" cy="79216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 rot="-1523827">
            <a:off x="1333500" y="31972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  <a:latin typeface="Comic Sans MS" pitchFamily="66" charset="0"/>
              </a:rPr>
              <a:t>Date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7021513" y="2943225"/>
            <a:ext cx="1439862" cy="385763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Dear...,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6732588" y="5014913"/>
            <a:ext cx="2303462" cy="935037"/>
          </a:xfrm>
          <a:prstGeom prst="rect">
            <a:avLst/>
          </a:prstGeom>
          <a:solidFill>
            <a:srgbClr val="00A4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Thanks for ….....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(Some more information)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971550" y="5086350"/>
            <a:ext cx="1655763" cy="935038"/>
          </a:xfrm>
          <a:prstGeom prst="rect">
            <a:avLst/>
          </a:prstGeom>
          <a:solidFill>
            <a:srgbClr val="FEB500"/>
          </a:solidFill>
          <a:ln w="19050">
            <a:solidFill>
              <a:srgbClr val="FEB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Regards,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your friend,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Love,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468313" y="1484313"/>
            <a:ext cx="1871662" cy="660400"/>
          </a:xfrm>
          <a:prstGeom prst="rect">
            <a:avLst/>
          </a:prstGeom>
          <a:solidFill>
            <a:srgbClr val="CC00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12 Tran Hung Dao St.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87338" y="3933825"/>
            <a:ext cx="2052637" cy="385763"/>
          </a:xfrm>
          <a:prstGeom prst="rect">
            <a:avLst/>
          </a:prstGeom>
          <a:solidFill>
            <a:srgbClr val="CC00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Oct. 25,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4" grpId="0" animBg="1"/>
      <p:bldP spid="65545" grpId="0"/>
      <p:bldP spid="65546" grpId="0"/>
      <p:bldP spid="65548" grpId="0" animBg="1"/>
      <p:bldP spid="65549" grpId="0"/>
      <p:bldP spid="65550" grpId="0"/>
      <p:bldP spid="65551" grpId="0" animBg="1"/>
      <p:bldP spid="65552" grpId="0"/>
      <p:bldP spid="65553" grpId="0"/>
      <p:bldP spid="65554" grpId="0" animBg="1"/>
      <p:bldP spid="65555" grpId="0"/>
      <p:bldP spid="65556" grpId="0"/>
      <p:bldP spid="65557" grpId="0" animBg="1"/>
      <p:bldP spid="65558" grpId="0"/>
      <p:bldP spid="65558" grpId="1"/>
      <p:bldP spid="65560" grpId="0" animBg="1"/>
      <p:bldP spid="65561" grpId="0"/>
      <p:bldP spid="65561" grpId="1"/>
      <p:bldP spid="65562" grpId="0" animBg="1"/>
      <p:bldP spid="65563" grpId="0" animBg="1"/>
      <p:bldP spid="65564" grpId="0" animBg="1"/>
      <p:bldP spid="65565" grpId="0" animBg="1"/>
      <p:bldP spid="655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537075" y="4652963"/>
            <a:ext cx="4643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 Rewrite the letter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 Learn by heart the vocabulary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  Review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advise in reported speech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for language focus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4925" y="-26988"/>
            <a:ext cx="9144000" cy="68580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488238" y="1223963"/>
            <a:ext cx="203200" cy="46196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-468313" y="1757363"/>
            <a:ext cx="2667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5875" y="1412875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I.</a:t>
            </a:r>
            <a:r>
              <a:rPr lang="en-US" sz="2400" b="1" i="1" u="sng">
                <a:latin typeface="Times New Roman" pitchFamily="18" charset="0"/>
              </a:rPr>
              <a:t>Vocabulary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-85725" y="3213100"/>
            <a:ext cx="282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• enjoyable 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>
                <a:latin typeface="Times New Roman" pitchFamily="18" charset="0"/>
              </a:rPr>
              <a:t>(adj.)</a:t>
            </a:r>
            <a:endParaRPr lang="vi-VN" sz="2400" b="1">
              <a:latin typeface="Times New Roman" pitchFamily="18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-73025" y="2060575"/>
            <a:ext cx="5005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• Lunar New Year Festival(n.phr.)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-73025" y="3789363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• celebrate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(v)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09075" cy="68310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-73025" y="2636838"/>
            <a:ext cx="4932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• Mid–Autumn Festival (n.phr.)</a:t>
            </a:r>
          </a:p>
        </p:txBody>
      </p:sp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-73025" y="4344988"/>
            <a:ext cx="156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• result (n)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-73025" y="4868863"/>
            <a:ext cx="178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• regards (n)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56100" y="1557338"/>
            <a:ext cx="0" cy="48958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1511300" y="44450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C0066"/>
                </a:solidFill>
              </a:rPr>
              <a:t>The 30</a:t>
            </a:r>
            <a:r>
              <a:rPr lang="en-US" sz="2400" b="1" baseline="30000">
                <a:solidFill>
                  <a:srgbClr val="CC0066"/>
                </a:solidFill>
              </a:rPr>
              <a:t>th</a:t>
            </a:r>
            <a:r>
              <a:rPr lang="en-US" sz="2400" b="1">
                <a:solidFill>
                  <a:srgbClr val="CC0066"/>
                </a:solidFill>
              </a:rPr>
              <a:t> period</a:t>
            </a: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2592388" y="477838"/>
            <a:ext cx="4356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UNIT 5: STUDY HABITS</a:t>
            </a:r>
          </a:p>
          <a:p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Lesson 5:   Write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4500563" y="4149725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4500563" y="3173413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*.  Help Lan write a letter to her pen pal Donna in San Francisco  </a:t>
            </a:r>
            <a:endParaRPr lang="en-US" sz="2400" b="1" i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4464050" y="1341438"/>
            <a:ext cx="4679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II. Identify the sections in the letter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1. Heading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2. Opening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3. Body of the letter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4. 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20000" cy="2451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569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Thank you very much 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8750"/>
            <a:ext cx="2133600" cy="365125"/>
          </a:xfrm>
        </p:spPr>
        <p:txBody>
          <a:bodyPr/>
          <a:lstStyle/>
          <a:p>
            <a:pPr>
              <a:defRPr/>
            </a:pPr>
            <a:fld id="{853E263B-CA11-406A-A2D8-26D411234E6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1524000"/>
            <a:ext cx="833438" cy="762000"/>
            <a:chOff x="2400" y="1968"/>
            <a:chExt cx="525" cy="480"/>
          </a:xfrm>
        </p:grpSpPr>
        <p:sp>
          <p:nvSpPr>
            <p:cNvPr id="17609" name="Freeform 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Freeform 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Freeform 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Freeform 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477000" y="2514600"/>
            <a:ext cx="833438" cy="762000"/>
            <a:chOff x="2400" y="1968"/>
            <a:chExt cx="525" cy="480"/>
          </a:xfrm>
        </p:grpSpPr>
        <p:sp>
          <p:nvSpPr>
            <p:cNvPr id="17605" name="Freeform 1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Freeform 1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1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Freeform 1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029200" y="2590800"/>
            <a:ext cx="833438" cy="762000"/>
            <a:chOff x="672" y="624"/>
            <a:chExt cx="525" cy="480"/>
          </a:xfrm>
        </p:grpSpPr>
        <p:sp>
          <p:nvSpPr>
            <p:cNvPr id="17601" name="Freeform 15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Freeform 16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Freeform 17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18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133600" y="2438400"/>
            <a:ext cx="833438" cy="762000"/>
            <a:chOff x="2400" y="1968"/>
            <a:chExt cx="525" cy="480"/>
          </a:xfrm>
        </p:grpSpPr>
        <p:sp>
          <p:nvSpPr>
            <p:cNvPr id="17597" name="Freeform 2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2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Freeform 2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Freeform 2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7848600" y="3048000"/>
            <a:ext cx="833438" cy="762000"/>
            <a:chOff x="2304" y="1632"/>
            <a:chExt cx="525" cy="480"/>
          </a:xfrm>
        </p:grpSpPr>
        <p:sp>
          <p:nvSpPr>
            <p:cNvPr id="17593" name="Freeform 25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Freeform 26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Freeform 27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6" name="Freeform 28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181600" y="5867400"/>
            <a:ext cx="833438" cy="762000"/>
            <a:chOff x="2304" y="1632"/>
            <a:chExt cx="525" cy="480"/>
          </a:xfrm>
        </p:grpSpPr>
        <p:sp>
          <p:nvSpPr>
            <p:cNvPr id="17589" name="Freeform 30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Freeform 31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Freeform 32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33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371600" y="3276600"/>
            <a:ext cx="833438" cy="762000"/>
            <a:chOff x="624" y="1632"/>
            <a:chExt cx="525" cy="480"/>
          </a:xfrm>
        </p:grpSpPr>
        <p:sp>
          <p:nvSpPr>
            <p:cNvPr id="17585" name="Freeform 3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Freeform 3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3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Freeform 3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8305800" y="609600"/>
            <a:ext cx="604838" cy="609600"/>
            <a:chOff x="624" y="1632"/>
            <a:chExt cx="525" cy="480"/>
          </a:xfrm>
        </p:grpSpPr>
        <p:sp>
          <p:nvSpPr>
            <p:cNvPr id="17581" name="Freeform 40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Freeform 41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42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Freeform 43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886200" y="5791200"/>
            <a:ext cx="833438" cy="762000"/>
            <a:chOff x="624" y="1632"/>
            <a:chExt cx="525" cy="480"/>
          </a:xfrm>
        </p:grpSpPr>
        <p:sp>
          <p:nvSpPr>
            <p:cNvPr id="17577" name="Freeform 4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Freeform 4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4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Freeform 4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7696200" y="5638800"/>
            <a:ext cx="833438" cy="762000"/>
            <a:chOff x="3312" y="1632"/>
            <a:chExt cx="525" cy="480"/>
          </a:xfrm>
        </p:grpSpPr>
        <p:sp>
          <p:nvSpPr>
            <p:cNvPr id="17573" name="Freeform 50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Freeform 51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Freeform 52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53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010400" y="3810000"/>
            <a:ext cx="833438" cy="762000"/>
            <a:chOff x="672" y="624"/>
            <a:chExt cx="525" cy="480"/>
          </a:xfrm>
        </p:grpSpPr>
        <p:sp>
          <p:nvSpPr>
            <p:cNvPr id="17569" name="Freeform 55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Freeform 56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Freeform 57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Freeform 58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990600" y="4267200"/>
            <a:ext cx="833438" cy="762000"/>
            <a:chOff x="672" y="624"/>
            <a:chExt cx="525" cy="480"/>
          </a:xfrm>
        </p:grpSpPr>
        <p:sp>
          <p:nvSpPr>
            <p:cNvPr id="17565" name="Freeform 60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Freeform 61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62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63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3886200" y="2514600"/>
            <a:ext cx="833438" cy="762000"/>
            <a:chOff x="672" y="624"/>
            <a:chExt cx="525" cy="480"/>
          </a:xfrm>
        </p:grpSpPr>
        <p:sp>
          <p:nvSpPr>
            <p:cNvPr id="17561" name="Freeform 65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Freeform 66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67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Freeform 68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6858000" y="5715000"/>
            <a:ext cx="533400" cy="609600"/>
            <a:chOff x="672" y="624"/>
            <a:chExt cx="525" cy="480"/>
          </a:xfrm>
        </p:grpSpPr>
        <p:sp>
          <p:nvSpPr>
            <p:cNvPr id="17557" name="Freeform 70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Freeform 71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Freeform 72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73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2743200" y="5791200"/>
            <a:ext cx="833438" cy="762000"/>
            <a:chOff x="672" y="624"/>
            <a:chExt cx="525" cy="480"/>
          </a:xfrm>
        </p:grpSpPr>
        <p:sp>
          <p:nvSpPr>
            <p:cNvPr id="17553" name="Freeform 75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Freeform 76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77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Freeform 78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4876800" y="4800600"/>
            <a:ext cx="833438" cy="762000"/>
            <a:chOff x="672" y="624"/>
            <a:chExt cx="525" cy="480"/>
          </a:xfrm>
        </p:grpSpPr>
        <p:sp>
          <p:nvSpPr>
            <p:cNvPr id="17549" name="Freeform 80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Freeform 81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82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83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4"/>
          <p:cNvGrpSpPr>
            <a:grpSpLocks/>
          </p:cNvGrpSpPr>
          <p:nvPr/>
        </p:nvGrpSpPr>
        <p:grpSpPr bwMode="auto">
          <a:xfrm>
            <a:off x="827088" y="620713"/>
            <a:ext cx="376237" cy="457200"/>
            <a:chOff x="2400" y="1968"/>
            <a:chExt cx="525" cy="480"/>
          </a:xfrm>
        </p:grpSpPr>
        <p:sp>
          <p:nvSpPr>
            <p:cNvPr id="17545" name="Freeform 8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Freeform 8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Freeform 8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Freeform 8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2667000" y="457200"/>
            <a:ext cx="381000" cy="381000"/>
            <a:chOff x="2400" y="1968"/>
            <a:chExt cx="525" cy="480"/>
          </a:xfrm>
        </p:grpSpPr>
        <p:sp>
          <p:nvSpPr>
            <p:cNvPr id="17541" name="Freeform 9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9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9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Freeform 9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4"/>
          <p:cNvGrpSpPr>
            <a:grpSpLocks/>
          </p:cNvGrpSpPr>
          <p:nvPr/>
        </p:nvGrpSpPr>
        <p:grpSpPr bwMode="auto">
          <a:xfrm>
            <a:off x="6172200" y="1676400"/>
            <a:ext cx="833438" cy="762000"/>
            <a:chOff x="2400" y="1968"/>
            <a:chExt cx="525" cy="480"/>
          </a:xfrm>
        </p:grpSpPr>
        <p:sp>
          <p:nvSpPr>
            <p:cNvPr id="17537" name="Freeform 9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Freeform 9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9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Freeform 9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2133600" y="4419600"/>
            <a:ext cx="833438" cy="762000"/>
            <a:chOff x="2400" y="1968"/>
            <a:chExt cx="525" cy="480"/>
          </a:xfrm>
        </p:grpSpPr>
        <p:sp>
          <p:nvSpPr>
            <p:cNvPr id="17533" name="Freeform 10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Freeform 10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Freeform 10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Freeform 10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838200" y="2514600"/>
            <a:ext cx="833438" cy="762000"/>
            <a:chOff x="2400" y="1968"/>
            <a:chExt cx="525" cy="480"/>
          </a:xfrm>
        </p:grpSpPr>
        <p:sp>
          <p:nvSpPr>
            <p:cNvPr id="17529" name="Freeform 10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10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10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Freeform 10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9"/>
          <p:cNvGrpSpPr>
            <a:grpSpLocks/>
          </p:cNvGrpSpPr>
          <p:nvPr/>
        </p:nvGrpSpPr>
        <p:grpSpPr bwMode="auto">
          <a:xfrm>
            <a:off x="3429000" y="4953000"/>
            <a:ext cx="833438" cy="762000"/>
            <a:chOff x="2400" y="1968"/>
            <a:chExt cx="525" cy="480"/>
          </a:xfrm>
        </p:grpSpPr>
        <p:sp>
          <p:nvSpPr>
            <p:cNvPr id="17525" name="Freeform 11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11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1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1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4"/>
          <p:cNvGrpSpPr>
            <a:grpSpLocks/>
          </p:cNvGrpSpPr>
          <p:nvPr/>
        </p:nvGrpSpPr>
        <p:grpSpPr bwMode="auto">
          <a:xfrm>
            <a:off x="2667000" y="1524000"/>
            <a:ext cx="833438" cy="762000"/>
            <a:chOff x="2400" y="1968"/>
            <a:chExt cx="525" cy="480"/>
          </a:xfrm>
        </p:grpSpPr>
        <p:sp>
          <p:nvSpPr>
            <p:cNvPr id="17521" name="Freeform 11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11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Freeform 11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Freeform 11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24"/>
          <p:cNvGrpSpPr>
            <a:grpSpLocks/>
          </p:cNvGrpSpPr>
          <p:nvPr/>
        </p:nvGrpSpPr>
        <p:grpSpPr bwMode="auto">
          <a:xfrm>
            <a:off x="2819400" y="3657600"/>
            <a:ext cx="833438" cy="762000"/>
            <a:chOff x="2256" y="672"/>
            <a:chExt cx="525" cy="480"/>
          </a:xfrm>
        </p:grpSpPr>
        <p:sp>
          <p:nvSpPr>
            <p:cNvPr id="17517" name="Freeform 125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126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127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Freeform 128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29"/>
          <p:cNvGrpSpPr>
            <a:grpSpLocks/>
          </p:cNvGrpSpPr>
          <p:nvPr/>
        </p:nvGrpSpPr>
        <p:grpSpPr bwMode="auto">
          <a:xfrm>
            <a:off x="6705600" y="685800"/>
            <a:ext cx="833438" cy="762000"/>
            <a:chOff x="2256" y="672"/>
            <a:chExt cx="525" cy="480"/>
          </a:xfrm>
        </p:grpSpPr>
        <p:sp>
          <p:nvSpPr>
            <p:cNvPr id="17513" name="Freeform 130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131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132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133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34"/>
          <p:cNvGrpSpPr>
            <a:grpSpLocks/>
          </p:cNvGrpSpPr>
          <p:nvPr/>
        </p:nvGrpSpPr>
        <p:grpSpPr bwMode="auto">
          <a:xfrm>
            <a:off x="7543800" y="1676400"/>
            <a:ext cx="833438" cy="762000"/>
            <a:chOff x="2256" y="672"/>
            <a:chExt cx="525" cy="480"/>
          </a:xfrm>
        </p:grpSpPr>
        <p:sp>
          <p:nvSpPr>
            <p:cNvPr id="17509" name="Freeform 135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136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137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138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39"/>
          <p:cNvGrpSpPr>
            <a:grpSpLocks/>
          </p:cNvGrpSpPr>
          <p:nvPr/>
        </p:nvGrpSpPr>
        <p:grpSpPr bwMode="auto">
          <a:xfrm>
            <a:off x="5181600" y="1600200"/>
            <a:ext cx="833438" cy="762000"/>
            <a:chOff x="2256" y="672"/>
            <a:chExt cx="525" cy="480"/>
          </a:xfrm>
        </p:grpSpPr>
        <p:sp>
          <p:nvSpPr>
            <p:cNvPr id="17505" name="Freeform 140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141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142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143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3" name="Group 144"/>
          <p:cNvGrpSpPr>
            <a:grpSpLocks/>
          </p:cNvGrpSpPr>
          <p:nvPr/>
        </p:nvGrpSpPr>
        <p:grpSpPr bwMode="auto">
          <a:xfrm>
            <a:off x="7740650" y="333375"/>
            <a:ext cx="431800" cy="688975"/>
            <a:chOff x="2256" y="672"/>
            <a:chExt cx="525" cy="480"/>
          </a:xfrm>
        </p:grpSpPr>
        <p:sp>
          <p:nvSpPr>
            <p:cNvPr id="17501" name="Freeform 145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146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147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148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4" name="Group 149"/>
          <p:cNvGrpSpPr>
            <a:grpSpLocks/>
          </p:cNvGrpSpPr>
          <p:nvPr/>
        </p:nvGrpSpPr>
        <p:grpSpPr bwMode="auto">
          <a:xfrm>
            <a:off x="5486400" y="3581400"/>
            <a:ext cx="833438" cy="762000"/>
            <a:chOff x="672" y="624"/>
            <a:chExt cx="525" cy="480"/>
          </a:xfrm>
        </p:grpSpPr>
        <p:sp>
          <p:nvSpPr>
            <p:cNvPr id="17497" name="Freeform 150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151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152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153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" name="Group 154"/>
          <p:cNvGrpSpPr>
            <a:grpSpLocks/>
          </p:cNvGrpSpPr>
          <p:nvPr/>
        </p:nvGrpSpPr>
        <p:grpSpPr bwMode="auto">
          <a:xfrm>
            <a:off x="4191000" y="4038600"/>
            <a:ext cx="833438" cy="762000"/>
            <a:chOff x="2400" y="1968"/>
            <a:chExt cx="525" cy="480"/>
          </a:xfrm>
        </p:grpSpPr>
        <p:sp>
          <p:nvSpPr>
            <p:cNvPr id="17493" name="Freeform 15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15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15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15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6" name="Group 159"/>
          <p:cNvGrpSpPr>
            <a:grpSpLocks/>
          </p:cNvGrpSpPr>
          <p:nvPr/>
        </p:nvGrpSpPr>
        <p:grpSpPr bwMode="auto">
          <a:xfrm>
            <a:off x="3810000" y="1676400"/>
            <a:ext cx="833438" cy="762000"/>
            <a:chOff x="2256" y="672"/>
            <a:chExt cx="525" cy="480"/>
          </a:xfrm>
        </p:grpSpPr>
        <p:sp>
          <p:nvSpPr>
            <p:cNvPr id="17489" name="Freeform 160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161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162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163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7" name="Group 164"/>
          <p:cNvGrpSpPr>
            <a:grpSpLocks/>
          </p:cNvGrpSpPr>
          <p:nvPr/>
        </p:nvGrpSpPr>
        <p:grpSpPr bwMode="auto">
          <a:xfrm>
            <a:off x="6096000" y="4495800"/>
            <a:ext cx="833438" cy="762000"/>
            <a:chOff x="2256" y="672"/>
            <a:chExt cx="525" cy="480"/>
          </a:xfrm>
        </p:grpSpPr>
        <p:sp>
          <p:nvSpPr>
            <p:cNvPr id="17485" name="Freeform 165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166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167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168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" name="Group 169"/>
          <p:cNvGrpSpPr>
            <a:grpSpLocks/>
          </p:cNvGrpSpPr>
          <p:nvPr/>
        </p:nvGrpSpPr>
        <p:grpSpPr bwMode="auto">
          <a:xfrm>
            <a:off x="990600" y="6019800"/>
            <a:ext cx="457200" cy="533400"/>
            <a:chOff x="2400" y="1968"/>
            <a:chExt cx="525" cy="480"/>
          </a:xfrm>
        </p:grpSpPr>
        <p:sp>
          <p:nvSpPr>
            <p:cNvPr id="17481" name="Freeform 17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17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17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17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9" name="Group 174"/>
          <p:cNvGrpSpPr>
            <a:grpSpLocks/>
          </p:cNvGrpSpPr>
          <p:nvPr/>
        </p:nvGrpSpPr>
        <p:grpSpPr bwMode="auto">
          <a:xfrm>
            <a:off x="7620000" y="4876800"/>
            <a:ext cx="609600" cy="609600"/>
            <a:chOff x="2400" y="1968"/>
            <a:chExt cx="525" cy="480"/>
          </a:xfrm>
        </p:grpSpPr>
        <p:sp>
          <p:nvSpPr>
            <p:cNvPr id="17477" name="Freeform 17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17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17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17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" name="Group 184"/>
          <p:cNvGrpSpPr>
            <a:grpSpLocks/>
          </p:cNvGrpSpPr>
          <p:nvPr/>
        </p:nvGrpSpPr>
        <p:grpSpPr bwMode="auto">
          <a:xfrm>
            <a:off x="4267200" y="838200"/>
            <a:ext cx="833438" cy="762000"/>
            <a:chOff x="2256" y="672"/>
            <a:chExt cx="525" cy="480"/>
          </a:xfrm>
        </p:grpSpPr>
        <p:sp>
          <p:nvSpPr>
            <p:cNvPr id="17473" name="Freeform 185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86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187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188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1" name="Group 189"/>
          <p:cNvGrpSpPr>
            <a:grpSpLocks/>
          </p:cNvGrpSpPr>
          <p:nvPr/>
        </p:nvGrpSpPr>
        <p:grpSpPr bwMode="auto">
          <a:xfrm>
            <a:off x="1905000" y="990600"/>
            <a:ext cx="833438" cy="762000"/>
            <a:chOff x="2400" y="1968"/>
            <a:chExt cx="525" cy="480"/>
          </a:xfrm>
        </p:grpSpPr>
        <p:sp>
          <p:nvSpPr>
            <p:cNvPr id="17469" name="Freeform 19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9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9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9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51" name="Picture 2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audi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If You Are Happy - Twin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22" name="Group 189"/>
          <p:cNvGrpSpPr>
            <a:grpSpLocks/>
          </p:cNvGrpSpPr>
          <p:nvPr/>
        </p:nvGrpSpPr>
        <p:grpSpPr bwMode="auto">
          <a:xfrm>
            <a:off x="5275263" y="476250"/>
            <a:ext cx="376237" cy="457200"/>
            <a:chOff x="2400" y="1968"/>
            <a:chExt cx="525" cy="480"/>
          </a:xfrm>
        </p:grpSpPr>
        <p:sp>
          <p:nvSpPr>
            <p:cNvPr id="17465" name="Freeform 19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9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9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93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3" name="Group 194"/>
          <p:cNvGrpSpPr>
            <a:grpSpLocks/>
          </p:cNvGrpSpPr>
          <p:nvPr/>
        </p:nvGrpSpPr>
        <p:grpSpPr bwMode="auto">
          <a:xfrm>
            <a:off x="3619500" y="762000"/>
            <a:ext cx="376238" cy="457200"/>
            <a:chOff x="2400" y="1968"/>
            <a:chExt cx="525" cy="480"/>
          </a:xfrm>
        </p:grpSpPr>
        <p:sp>
          <p:nvSpPr>
            <p:cNvPr id="17461" name="Freeform 19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9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19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19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4" name="Group 199"/>
          <p:cNvGrpSpPr>
            <a:grpSpLocks/>
          </p:cNvGrpSpPr>
          <p:nvPr/>
        </p:nvGrpSpPr>
        <p:grpSpPr bwMode="auto">
          <a:xfrm>
            <a:off x="1219200" y="5157788"/>
            <a:ext cx="688975" cy="574675"/>
            <a:chOff x="2400" y="1968"/>
            <a:chExt cx="525" cy="750"/>
          </a:xfrm>
        </p:grpSpPr>
        <p:sp>
          <p:nvSpPr>
            <p:cNvPr id="17457" name="Freeform 200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201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202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203"/>
            <p:cNvSpPr>
              <a:spLocks/>
            </p:cNvSpPr>
            <p:nvPr/>
          </p:nvSpPr>
          <p:spPr bwMode="gray">
            <a:xfrm>
              <a:off x="2629" y="2633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300" fill="hold"/>
                                        <p:tgtEl>
                                          <p:spTgt spid="17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17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17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17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300" fill="hold"/>
                                        <p:tgtEl>
                                          <p:spTgt spid="17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300" fill="hold"/>
                                        <p:tgtEl>
                                          <p:spTgt spid="17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17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17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300" fill="hold"/>
                                        <p:tgtEl>
                                          <p:spTgt spid="17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300" fill="hold"/>
                                        <p:tgtEl>
                                          <p:spTgt spid="17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300" fill="hold"/>
                                        <p:tgtEl>
                                          <p:spTgt spid="17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300" fill="hold"/>
                                        <p:tgtEl>
                                          <p:spTgt spid="17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300" fill="hold"/>
                                        <p:tgtEl>
                                          <p:spTgt spid="17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300" fill="hold"/>
                                        <p:tgtEl>
                                          <p:spTgt spid="17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300" fill="hold"/>
                                        <p:tgtEl>
                                          <p:spTgt spid="17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17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300" fill="hold"/>
                                        <p:tgtEl>
                                          <p:spTgt spid="17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300" fill="hold"/>
                                        <p:tgtEl>
                                          <p:spTgt spid="17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300" fill="hold"/>
                                        <p:tgtEl>
                                          <p:spTgt spid="17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300" fill="hold"/>
                                        <p:tgtEl>
                                          <p:spTgt spid="17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300" fill="hold"/>
                                        <p:tgtEl>
                                          <p:spTgt spid="17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300" fill="hold"/>
                                        <p:tgtEl>
                                          <p:spTgt spid="17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300" fill="hold"/>
                                        <p:tgtEl>
                                          <p:spTgt spid="17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300" fill="hold"/>
                                        <p:tgtEl>
                                          <p:spTgt spid="17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300" fill="hold"/>
                                        <p:tgtEl>
                                          <p:spTgt spid="17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300" fill="hold"/>
                                        <p:tgtEl>
                                          <p:spTgt spid="17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300" fill="hold"/>
                                        <p:tgtEl>
                                          <p:spTgt spid="17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300" fill="hold"/>
                                        <p:tgtEl>
                                          <p:spTgt spid="17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3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3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3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300" fill="hold"/>
                                        <p:tgtEl>
                                          <p:spTgt spid="17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3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3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3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300" fill="hold"/>
                                        <p:tgtEl>
                                          <p:spTgt spid="17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104871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300" fill="hold"/>
                                        <p:tgtEl>
                                          <p:spTgt spid="17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300" fill="hold"/>
                                        <p:tgtEl>
                                          <p:spTgt spid="17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300" fill="hold"/>
                                        <p:tgtEl>
                                          <p:spTgt spid="17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300" fill="hold"/>
                                        <p:tgtEl>
                                          <p:spTgt spid="17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300" fill="hold"/>
                                        <p:tgtEl>
                                          <p:spTgt spid="17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300" fill="hold"/>
                                        <p:tgtEl>
                                          <p:spTgt spid="17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300" fill="hold"/>
                                        <p:tgtEl>
                                          <p:spTgt spid="17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300" fill="hold"/>
                                        <p:tgtEl>
                                          <p:spTgt spid="17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300" fill="hold"/>
                                        <p:tgtEl>
                                          <p:spTgt spid="17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300" fill="hold"/>
                                        <p:tgtEl>
                                          <p:spTgt spid="17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300" fill="hold"/>
                                        <p:tgtEl>
                                          <p:spTgt spid="17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300" fill="hold"/>
                                        <p:tgtEl>
                                          <p:spTgt spid="17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62322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audio>
              <p:cMediaNode>
                <p:cTn id="3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  <p:audio>
              <p:cMediaNode>
                <p:cTn id="3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429000" y="188913"/>
            <a:ext cx="3124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500" b="1">
                <a:solidFill>
                  <a:srgbClr val="800080"/>
                </a:solidFill>
                <a:latin typeface=".VnAristote" pitchFamily="34" charset="0"/>
                <a:cs typeface="Arial" charset="0"/>
              </a:rPr>
              <a:t>Unit 5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219200" y="1355725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1" dirty="0" smtClean="0">
                <a:solidFill>
                  <a:srgbClr val="0000FF"/>
                </a:solidFill>
                <a:latin typeface="VNI-Revue" pitchFamily="2" charset="0"/>
                <a:cs typeface="Arial" charset="0"/>
              </a:rPr>
              <a:t>   STUDY   HABITS</a:t>
            </a:r>
            <a:endParaRPr lang="en-US" sz="6000" b="1" dirty="0">
              <a:solidFill>
                <a:srgbClr val="0000FF"/>
              </a:solidFill>
              <a:latin typeface="VNI-Revue" pitchFamily="2" charset="0"/>
              <a:cs typeface="Arial" charset="0"/>
            </a:endParaRPr>
          </a:p>
        </p:txBody>
      </p:sp>
      <p:sp>
        <p:nvSpPr>
          <p:cNvPr id="38917" name="WordArt 8"/>
          <p:cNvSpPr>
            <a:spLocks noChangeArrowheads="1" noChangeShapeType="1" noTextEdit="1"/>
          </p:cNvSpPr>
          <p:nvPr/>
        </p:nvSpPr>
        <p:spPr bwMode="auto">
          <a:xfrm>
            <a:off x="1524000" y="3430588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/>
              </a:rPr>
              <a:t>WRITE</a:t>
            </a:r>
          </a:p>
        </p:txBody>
      </p:sp>
      <p:pic>
        <p:nvPicPr>
          <p:cNvPr id="38918" name="Picture 7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28144" y="2362200"/>
            <a:ext cx="374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b="1" dirty="0" smtClean="0">
                <a:solidFill>
                  <a:srgbClr val="FF0066"/>
                </a:solidFill>
              </a:rPr>
              <a:t>PERIOD</a:t>
            </a:r>
            <a:r>
              <a:rPr lang="en-US" sz="4000" b="1" dirty="0" smtClean="0">
                <a:solidFill>
                  <a:srgbClr val="FF0066"/>
                </a:solidFill>
              </a:rPr>
              <a:t>:</a:t>
            </a:r>
            <a:r>
              <a:rPr lang="vi-VN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</a:rPr>
              <a:t>31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       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smtClean="0">
                <a:solidFill>
                  <a:srgbClr val="800080"/>
                </a:solidFill>
              </a:rPr>
              <a:t>UNIT 5 STUDY HABITS </a:t>
            </a:r>
          </a:p>
          <a:p>
            <a:r>
              <a:rPr lang="en-US" sz="2800" b="1" smtClean="0">
                <a:solidFill>
                  <a:srgbClr val="800080"/>
                </a:solidFill>
              </a:rPr>
              <a:t>WRITE ( pages 50,51 )</a:t>
            </a:r>
          </a:p>
          <a:p>
            <a:pPr algn="l"/>
            <a:r>
              <a:rPr lang="en-US" b="1" smtClean="0">
                <a:solidFill>
                  <a:srgbClr val="CC0066"/>
                </a:solidFill>
              </a:rPr>
              <a:t>I.</a:t>
            </a:r>
            <a:r>
              <a:rPr lang="en-US" b="1" smtClean="0">
                <a:solidFill>
                  <a:srgbClr val="660066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Vocabulary: </a:t>
            </a:r>
          </a:p>
          <a:p>
            <a:pPr algn="l"/>
            <a:r>
              <a:rPr lang="en-US" smtClean="0">
                <a:solidFill>
                  <a:srgbClr val="000099"/>
                </a:solidFill>
              </a:rPr>
              <a:t>- Lunar New Year :</a:t>
            </a:r>
          </a:p>
          <a:p>
            <a:pPr algn="l">
              <a:buFontTx/>
              <a:buNone/>
            </a:pPr>
            <a:endParaRPr lang="en-US" smtClean="0">
              <a:solidFill>
                <a:srgbClr val="990099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0" y="18288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05200" y="161448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nguyên đán</a:t>
            </a:r>
          </a:p>
        </p:txBody>
      </p:sp>
      <p:pic>
        <p:nvPicPr>
          <p:cNvPr id="33798" name="Picture 6" descr="thiep-t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334000" cy="4000500"/>
          </a:xfrm>
          <a:prstGeom prst="rect">
            <a:avLst/>
          </a:prstGeom>
          <a:noFill/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019300" y="47625"/>
            <a:ext cx="51435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5 STUDY HABITS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 ( pages 50,51 )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UNIT 5 STUDY HABITS 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WRITE ( pages 50,51 )</a:t>
            </a:r>
          </a:p>
          <a:p>
            <a:pPr algn="l"/>
            <a:r>
              <a:rPr lang="en-US" b="1" smtClean="0">
                <a:solidFill>
                  <a:srgbClr val="CC0066"/>
                </a:solidFill>
              </a:rPr>
              <a:t>I. Vocabulary: </a:t>
            </a:r>
          </a:p>
          <a:p>
            <a:pPr algn="l"/>
            <a:r>
              <a:rPr lang="en-US" smtClean="0">
                <a:solidFill>
                  <a:srgbClr val="000099"/>
                </a:solidFill>
              </a:rPr>
              <a:t>- Lunar New Year :</a:t>
            </a:r>
            <a:endParaRPr lang="en-US" smtClean="0">
              <a:solidFill>
                <a:srgbClr val="990099"/>
              </a:solidFill>
            </a:endParaRP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enjoyable (adj): 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505200" y="161448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nguyên đán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124200" y="2209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thích thú, thú vị</a:t>
            </a:r>
            <a:endParaRPr lang="en-US" sz="3200" u="sng"/>
          </a:p>
        </p:txBody>
      </p:sp>
      <p:pic>
        <p:nvPicPr>
          <p:cNvPr id="34822" name="Picture 6" descr="images172897_biasach2012082012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0"/>
            <a:ext cx="3581400" cy="3551238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2019300" y="47625"/>
            <a:ext cx="51435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5 STUDY HABITS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 ( pages 50,51 )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UNIT 5 STUDY HABITS 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WRITE ( pages 50,51 )</a:t>
            </a:r>
          </a:p>
          <a:p>
            <a:pPr algn="l"/>
            <a:r>
              <a:rPr lang="en-US" b="1" smtClean="0">
                <a:solidFill>
                  <a:srgbClr val="CC0066"/>
                </a:solidFill>
              </a:rPr>
              <a:t>I. Vocabulary:</a:t>
            </a:r>
            <a:endParaRPr lang="en-US" smtClean="0">
              <a:solidFill>
                <a:srgbClr val="FF0000"/>
              </a:solidFill>
            </a:endParaRPr>
          </a:p>
          <a:p>
            <a:pPr algn="l"/>
            <a:r>
              <a:rPr lang="en-US" smtClean="0">
                <a:solidFill>
                  <a:srgbClr val="000099"/>
                </a:solidFill>
              </a:rPr>
              <a:t>- Lunar New Year :</a:t>
            </a:r>
            <a:endParaRPr lang="en-US" smtClean="0">
              <a:solidFill>
                <a:srgbClr val="990099"/>
              </a:solidFill>
            </a:endParaRP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enjoyable (adj):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(to) celebrate: 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505200" y="161448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nguyên đán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124200" y="2209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thích thú, thú vị</a:t>
            </a:r>
            <a:endParaRPr lang="en-US" sz="3200" u="sng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743200" y="27813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 tổ chức, làm lễ kỷ niệm</a:t>
            </a:r>
            <a:endParaRPr lang="en-US" sz="3200" u="sng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019300" y="47625"/>
            <a:ext cx="51435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5 STUDY HABITS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 ( pages 50,51 )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UNIT 5 STUDY HABITS 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WRITE ( pages 50,51 )</a:t>
            </a:r>
          </a:p>
          <a:p>
            <a:pPr algn="l"/>
            <a:r>
              <a:rPr lang="en-US" b="1" smtClean="0">
                <a:solidFill>
                  <a:srgbClr val="CC0066"/>
                </a:solidFill>
              </a:rPr>
              <a:t>I. Vocabulary:</a:t>
            </a:r>
            <a:endParaRPr lang="en-US" smtClean="0">
              <a:solidFill>
                <a:srgbClr val="FF0000"/>
              </a:solidFill>
            </a:endParaRPr>
          </a:p>
          <a:p>
            <a:pPr algn="l"/>
            <a:r>
              <a:rPr lang="en-US" smtClean="0">
                <a:solidFill>
                  <a:srgbClr val="000099"/>
                </a:solidFill>
              </a:rPr>
              <a:t>- Lunar New Year :</a:t>
            </a:r>
            <a:endParaRPr lang="en-US" smtClean="0">
              <a:solidFill>
                <a:srgbClr val="990099"/>
              </a:solidFill>
            </a:endParaRP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enjoyable (adj):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(to) celebrate: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a postcard: 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05200" y="161448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nguyên đán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124200" y="2209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thích thú, thú vị</a:t>
            </a:r>
            <a:endParaRPr lang="en-US" sz="3200" u="sng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43200" y="27813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 tổ chức, làm lễ kỷ niệm</a:t>
            </a:r>
            <a:endParaRPr lang="en-US" sz="3200" u="sng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14600" y="3349625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bưu thiếp</a:t>
            </a:r>
            <a:endParaRPr lang="en-US" sz="3200" u="sng"/>
          </a:p>
        </p:txBody>
      </p:sp>
      <p:pic>
        <p:nvPicPr>
          <p:cNvPr id="36872" name="Picture 8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981450"/>
            <a:ext cx="3733800" cy="2800350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2019300" y="47625"/>
            <a:ext cx="51435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5 STUDY HABITS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 ( pages 50,51 )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UNIT 5 STUDY HABITS 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WRITE ( pages 50,51 )</a:t>
            </a:r>
          </a:p>
          <a:p>
            <a:pPr algn="l"/>
            <a:r>
              <a:rPr lang="en-US" b="1" smtClean="0">
                <a:solidFill>
                  <a:srgbClr val="CC0066"/>
                </a:solidFill>
              </a:rPr>
              <a:t>I. Vocabulary:</a:t>
            </a:r>
            <a:endParaRPr lang="en-US" smtClean="0">
              <a:solidFill>
                <a:srgbClr val="FF0000"/>
              </a:solidFill>
            </a:endParaRPr>
          </a:p>
          <a:p>
            <a:pPr algn="l"/>
            <a:r>
              <a:rPr lang="en-US" smtClean="0">
                <a:solidFill>
                  <a:srgbClr val="000099"/>
                </a:solidFill>
              </a:rPr>
              <a:t>- Lunar New Year :</a:t>
            </a:r>
            <a:endParaRPr lang="en-US" smtClean="0">
              <a:solidFill>
                <a:srgbClr val="990099"/>
              </a:solidFill>
            </a:endParaRP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enjoyable (adj):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(to) celebrate: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a postcard: </a:t>
            </a:r>
          </a:p>
          <a:p>
            <a:pPr algn="l">
              <a:buFontTx/>
              <a:buChar char="-"/>
            </a:pPr>
            <a:r>
              <a:rPr lang="en-US" smtClean="0">
                <a:solidFill>
                  <a:srgbClr val="000099"/>
                </a:solidFill>
              </a:rPr>
              <a:t> Mid Autumn Festival:</a:t>
            </a:r>
            <a:endParaRPr lang="en-US" smtClean="0">
              <a:solidFill>
                <a:srgbClr val="990099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05200" y="1614488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nguyên đán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124200" y="22098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thích thú, thú vị</a:t>
            </a:r>
            <a:endParaRPr lang="en-US" sz="3200" u="sng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743200" y="27813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 tổ chức, làm lễ kỷ niệm</a:t>
            </a:r>
            <a:endParaRPr lang="en-US" sz="3200" u="sng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14600" y="3349625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990099"/>
                </a:solidFill>
              </a:rPr>
              <a:t>bưu thiếp</a:t>
            </a:r>
            <a:endParaRPr lang="en-US" sz="3200" u="sng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191000" y="3971925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tết trung thu</a:t>
            </a:r>
          </a:p>
        </p:txBody>
      </p:sp>
      <p:pic>
        <p:nvPicPr>
          <p:cNvPr id="37897" name="Picture 9" descr="1378719481_sotaydulich_trung_thu_ha_noi_0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21200"/>
            <a:ext cx="3505200" cy="2336800"/>
          </a:xfrm>
          <a:prstGeom prst="rect">
            <a:avLst/>
          </a:prstGeom>
          <a:noFill/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2019300" y="47625"/>
            <a:ext cx="51435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5 STUDY HABITS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 ( pages 50,51 )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533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4925" y="11588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* </a:t>
            </a:r>
            <a:r>
              <a:rPr lang="en-US" sz="2800" b="1" i="1" u="sng">
                <a:latin typeface="Times New Roman" pitchFamily="18" charset="0"/>
              </a:rPr>
              <a:t>Check: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37063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 Mid- Autumn Festival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250825" y="2420938"/>
            <a:ext cx="373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2. enjoyable </a:t>
            </a:r>
            <a:r>
              <a:rPr lang="en-US" sz="28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34925" y="1600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1. (to) celebrate  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187325" y="3429000"/>
            <a:ext cx="452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3. Lunar New Year Festival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132138" y="692150"/>
            <a:ext cx="1811337" cy="2016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140200" y="4724400"/>
            <a:ext cx="1008063" cy="11525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635375" y="1981200"/>
            <a:ext cx="1585913" cy="1519238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082925" y="1981200"/>
            <a:ext cx="1981200" cy="1828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AutoShape 22"/>
          <p:cNvSpPr>
            <a:spLocks noChangeArrowheads="1"/>
          </p:cNvSpPr>
          <p:nvPr/>
        </p:nvSpPr>
        <p:spPr bwMode="auto">
          <a:xfrm>
            <a:off x="1908175" y="44450"/>
            <a:ext cx="2303463" cy="8382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i="1">
                <a:solidFill>
                  <a:srgbClr val="9900CC"/>
                </a:solidFill>
                <a:cs typeface="Times New Roman" pitchFamily="18" charset="0"/>
              </a:rPr>
              <a:t>  </a:t>
            </a:r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Matching</a:t>
            </a:r>
            <a:r>
              <a:rPr lang="en-US" sz="3200" b="1" i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9900CC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6158" name="Picture 23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588" y="5157788"/>
            <a:ext cx="27781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064125" y="1447800"/>
            <a:ext cx="533400" cy="528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48263" y="5791200"/>
            <a:ext cx="533400" cy="528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64125" y="3581400"/>
            <a:ext cx="533400" cy="528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046663" y="228600"/>
            <a:ext cx="533400" cy="528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CC"/>
                </a:solidFill>
              </a:rPr>
              <a:t>a</a:t>
            </a:r>
          </a:p>
        </p:txBody>
      </p:sp>
      <p:pic>
        <p:nvPicPr>
          <p:cNvPr id="6164" name="Picture 13" descr="http://giaoduc.net.vn/Uploaded/buikhuong/2012_01_21/caudoi-chuctet-bandoc-giaoducvietnam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5573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15" descr="http://moj.gov.vn/ct/tintuc/PublishingImages/2012/T%2011/HD%20don%20vi%20thuoc%20Bo/tuan%204/19112012%20dhl%20%285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519488"/>
            <a:ext cx="28082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images172897_biasach20120820122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-100013"/>
            <a:ext cx="2879725" cy="1728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1295</Words>
  <Application>Microsoft Office PowerPoint</Application>
  <PresentationFormat>On-screen Show (4:3)</PresentationFormat>
  <Paragraphs>256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Ex2: Write a letter to Donna, use the word cues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DALC</dc:creator>
  <cp:lastModifiedBy>HP</cp:lastModifiedBy>
  <cp:revision>10</cp:revision>
  <dcterms:created xsi:type="dcterms:W3CDTF">2015-10-22T00:55:50Z</dcterms:created>
  <dcterms:modified xsi:type="dcterms:W3CDTF">2016-10-28T13:40:05Z</dcterms:modified>
</cp:coreProperties>
</file>